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5" r:id="rId5"/>
    <p:sldId id="260" r:id="rId6"/>
    <p:sldId id="261" r:id="rId7"/>
    <p:sldId id="262" r:id="rId8"/>
    <p:sldId id="257" r:id="rId9"/>
    <p:sldId id="258" r:id="rId10"/>
    <p:sldId id="267" r:id="rId11"/>
    <p:sldId id="263" r:id="rId12"/>
    <p:sldId id="264" r:id="rId13"/>
    <p:sldId id="269" r:id="rId14"/>
    <p:sldId id="268" r:id="rId15"/>
    <p:sldId id="271" r:id="rId16"/>
    <p:sldId id="272" r:id="rId17"/>
    <p:sldId id="273" r:id="rId18"/>
    <p:sldId id="26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睿颖" initials="陈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73" autoAdjust="0"/>
    <p:restoredTop sz="86392" autoAdjust="0"/>
  </p:normalViewPr>
  <p:slideViewPr>
    <p:cSldViewPr snapToGrid="0" showGuides="1">
      <p:cViewPr varScale="1">
        <p:scale>
          <a:sx n="63" d="100"/>
          <a:sy n="63" d="100"/>
        </p:scale>
        <p:origin x="57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0C841-B3B2-46D8-98C3-79B799B620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0FE71-70E9-4728-B200-D3656F885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0FE71-70E9-4728-B200-D3656F885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rgbClr val="373737"/>
                </a:solidFill>
                <a:effectLst/>
                <a:latin typeface="Avenir Next"/>
              </a:rPr>
              <a:t>In HSB, the opposite of </a:t>
            </a:r>
            <a:r>
              <a:rPr lang="en-US" altLang="zh-CN" b="1" i="0" dirty="0">
                <a:solidFill>
                  <a:srgbClr val="373737"/>
                </a:solidFill>
                <a:effectLst/>
                <a:latin typeface="Avenir Next"/>
              </a:rPr>
              <a:t>adding white</a:t>
            </a:r>
            <a:r>
              <a:rPr lang="en-US" altLang="zh-CN" b="0" i="0" dirty="0">
                <a:solidFill>
                  <a:srgbClr val="373737"/>
                </a:solidFill>
                <a:effectLst/>
                <a:latin typeface="Avenir Next"/>
              </a:rPr>
              <a:t> is </a:t>
            </a:r>
            <a:r>
              <a:rPr lang="en-US" altLang="zh-CN" b="1" i="1" dirty="0">
                <a:solidFill>
                  <a:srgbClr val="373737"/>
                </a:solidFill>
                <a:effectLst/>
                <a:latin typeface="Avenir Next"/>
              </a:rPr>
              <a:t>removing white</a:t>
            </a:r>
            <a:endParaRPr lang="en-US" altLang="zh-CN" b="0" i="0" dirty="0">
              <a:solidFill>
                <a:srgbClr val="373737"/>
              </a:solidFill>
              <a:effectLst/>
              <a:latin typeface="Avenir Nex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rgbClr val="373737"/>
                </a:solidFill>
                <a:effectLst/>
                <a:latin typeface="Avenir Next"/>
              </a:rPr>
              <a:t>In HSL, the opposite of </a:t>
            </a:r>
            <a:r>
              <a:rPr lang="en-US" altLang="zh-CN" b="1" i="0" dirty="0">
                <a:solidFill>
                  <a:srgbClr val="373737"/>
                </a:solidFill>
                <a:effectLst/>
                <a:latin typeface="Avenir Next"/>
              </a:rPr>
              <a:t>adding white</a:t>
            </a:r>
            <a:r>
              <a:rPr lang="en-US" altLang="zh-CN" b="0" i="0" dirty="0">
                <a:solidFill>
                  <a:srgbClr val="373737"/>
                </a:solidFill>
                <a:effectLst/>
                <a:latin typeface="Avenir Next"/>
              </a:rPr>
              <a:t> is </a:t>
            </a:r>
            <a:r>
              <a:rPr lang="en-US" altLang="zh-CN" b="1" i="1" dirty="0">
                <a:solidFill>
                  <a:srgbClr val="373737"/>
                </a:solidFill>
                <a:effectLst/>
                <a:latin typeface="Avenir Next"/>
              </a:rPr>
              <a:t>adding black</a:t>
            </a:r>
            <a:endParaRPr lang="en-US" altLang="zh-CN" b="0" i="0" dirty="0">
              <a:solidFill>
                <a:srgbClr val="373737"/>
              </a:solidFill>
              <a:effectLst/>
              <a:latin typeface="Avenir Nex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0FE71-70E9-4728-B200-D3656F885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rgbClr val="373737"/>
                </a:solidFill>
                <a:effectLst/>
                <a:latin typeface="Avenir Next"/>
              </a:rPr>
              <a:t>In HSB, the opposite of </a:t>
            </a:r>
            <a:r>
              <a:rPr lang="en-US" altLang="zh-CN" b="1" i="0" dirty="0">
                <a:solidFill>
                  <a:srgbClr val="373737"/>
                </a:solidFill>
                <a:effectLst/>
                <a:latin typeface="Avenir Next"/>
              </a:rPr>
              <a:t>adding white</a:t>
            </a:r>
            <a:r>
              <a:rPr lang="en-US" altLang="zh-CN" b="0" i="0" dirty="0">
                <a:solidFill>
                  <a:srgbClr val="373737"/>
                </a:solidFill>
                <a:effectLst/>
                <a:latin typeface="Avenir Next"/>
              </a:rPr>
              <a:t> is </a:t>
            </a:r>
            <a:r>
              <a:rPr lang="en-US" altLang="zh-CN" b="1" i="1" dirty="0">
                <a:solidFill>
                  <a:srgbClr val="373737"/>
                </a:solidFill>
                <a:effectLst/>
                <a:latin typeface="Avenir Next"/>
              </a:rPr>
              <a:t>removing white</a:t>
            </a:r>
            <a:endParaRPr lang="en-US" altLang="zh-CN" b="0" i="0" dirty="0">
              <a:solidFill>
                <a:srgbClr val="373737"/>
              </a:solidFill>
              <a:effectLst/>
              <a:latin typeface="Avenir Nex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rgbClr val="373737"/>
                </a:solidFill>
                <a:effectLst/>
                <a:latin typeface="Avenir Next"/>
              </a:rPr>
              <a:t>In HSL, the opposite of </a:t>
            </a:r>
            <a:r>
              <a:rPr lang="en-US" altLang="zh-CN" b="1" i="0" dirty="0">
                <a:solidFill>
                  <a:srgbClr val="373737"/>
                </a:solidFill>
                <a:effectLst/>
                <a:latin typeface="Avenir Next"/>
              </a:rPr>
              <a:t>adding white</a:t>
            </a:r>
            <a:r>
              <a:rPr lang="en-US" altLang="zh-CN" b="0" i="0" dirty="0">
                <a:solidFill>
                  <a:srgbClr val="373737"/>
                </a:solidFill>
                <a:effectLst/>
                <a:latin typeface="Avenir Next"/>
              </a:rPr>
              <a:t> is </a:t>
            </a:r>
            <a:r>
              <a:rPr lang="en-US" altLang="zh-CN" b="1" i="1" dirty="0">
                <a:solidFill>
                  <a:srgbClr val="373737"/>
                </a:solidFill>
                <a:effectLst/>
                <a:latin typeface="Avenir Next"/>
              </a:rPr>
              <a:t>adding black</a:t>
            </a:r>
            <a:endParaRPr lang="en-US" altLang="zh-CN" b="0" i="0" dirty="0">
              <a:solidFill>
                <a:srgbClr val="373737"/>
              </a:solidFill>
              <a:effectLst/>
              <a:latin typeface="Avenir Nex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0FE71-70E9-4728-B200-D3656F885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0FE71-70E9-4728-B200-D3656F885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0FE71-70E9-4728-B200-D3656F885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0FE71-70E9-4728-B200-D3656F885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7B868-662C-4C7B-AC8C-5A396B83010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B0CB-F371-41E8-906B-03CA68D8BDE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0EDD-9C07-43F0-8E89-B64E78D434A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08C3-015C-4570-8DDD-E53A5062ED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789A-1DD7-49BF-ADAE-490C6BB05E5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084C-9AB8-4133-B60D-9EDFABE2212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8193-E1DA-4866-BBD4-3DFA75BCD64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71B7E-9C3F-4362-A76C-5522FD58CBA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9DB87-8ADB-41A6-82D8-8B8F4F153BB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62AB-B2B3-444B-9698-BEEBDC48A88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10D8-C603-4F21-98A3-823819A3F14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7423-BF71-47B0-BFBF-31EE08CF843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hdphoto" Target="../media/image24.wdp"/><Relationship Id="rId4" Type="http://schemas.openxmlformats.org/officeDocument/2006/relationships/image" Target="../media/image23.png"/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3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31.png"/><Relationship Id="rId2" Type="http://schemas.openxmlformats.org/officeDocument/2006/relationships/tags" Target="../tags/tag1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.xml"/><Relationship Id="rId12" Type="http://schemas.openxmlformats.org/officeDocument/2006/relationships/image" Target="../media/image33.pn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80199" y="1404966"/>
            <a:ext cx="30315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Free talk</a:t>
            </a:r>
            <a:endParaRPr lang="en-US" altLang="zh-CN" sz="54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36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36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作图配色分享</a:t>
            </a:r>
            <a:endParaRPr lang="en-US" altLang="zh-CN" sz="36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15559" y="3942213"/>
            <a:ext cx="19608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2023/04/21</a:t>
            </a:r>
            <a:endParaRPr lang="en-US" altLang="zh-CN" sz="28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陈睿颖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74659" y="1174120"/>
            <a:ext cx="4338917" cy="546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55300" y="6188332"/>
            <a:ext cx="1147483" cy="233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最简单粗暴的取色方法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9526" y="1810038"/>
            <a:ext cx="4722147" cy="3387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53102" y="16239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远离这里！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4" y="1810038"/>
            <a:ext cx="4505735" cy="3309959"/>
          </a:xfrm>
          <a:prstGeom prst="rect">
            <a:avLst/>
          </a:prstGeom>
        </p:spPr>
      </p:pic>
      <p:sp>
        <p:nvSpPr>
          <p:cNvPr id="15" name="任意多边形: 形状 14"/>
          <p:cNvSpPr/>
          <p:nvPr/>
        </p:nvSpPr>
        <p:spPr>
          <a:xfrm>
            <a:off x="3961894" y="2228144"/>
            <a:ext cx="1378132" cy="881743"/>
          </a:xfrm>
          <a:custGeom>
            <a:avLst/>
            <a:gdLst>
              <a:gd name="connsiteX0" fmla="*/ 0 w 1404257"/>
              <a:gd name="connsiteY0" fmla="*/ 0 h 862149"/>
              <a:gd name="connsiteX1" fmla="*/ 13063 w 1404257"/>
              <a:gd name="connsiteY1" fmla="*/ 32657 h 862149"/>
              <a:gd name="connsiteX2" fmla="*/ 45720 w 1404257"/>
              <a:gd name="connsiteY2" fmla="*/ 97972 h 862149"/>
              <a:gd name="connsiteX3" fmla="*/ 71846 w 1404257"/>
              <a:gd name="connsiteY3" fmla="*/ 169817 h 862149"/>
              <a:gd name="connsiteX4" fmla="*/ 97972 w 1404257"/>
              <a:gd name="connsiteY4" fmla="*/ 195943 h 862149"/>
              <a:gd name="connsiteX5" fmla="*/ 130629 w 1404257"/>
              <a:gd name="connsiteY5" fmla="*/ 254726 h 862149"/>
              <a:gd name="connsiteX6" fmla="*/ 189412 w 1404257"/>
              <a:gd name="connsiteY6" fmla="*/ 313509 h 862149"/>
              <a:gd name="connsiteX7" fmla="*/ 228600 w 1404257"/>
              <a:gd name="connsiteY7" fmla="*/ 365760 h 862149"/>
              <a:gd name="connsiteX8" fmla="*/ 261257 w 1404257"/>
              <a:gd name="connsiteY8" fmla="*/ 391886 h 862149"/>
              <a:gd name="connsiteX9" fmla="*/ 306977 w 1404257"/>
              <a:gd name="connsiteY9" fmla="*/ 437606 h 862149"/>
              <a:gd name="connsiteX10" fmla="*/ 404949 w 1404257"/>
              <a:gd name="connsiteY10" fmla="*/ 496389 h 862149"/>
              <a:gd name="connsiteX11" fmla="*/ 502920 w 1404257"/>
              <a:gd name="connsiteY11" fmla="*/ 561703 h 862149"/>
              <a:gd name="connsiteX12" fmla="*/ 548640 w 1404257"/>
              <a:gd name="connsiteY12" fmla="*/ 581297 h 862149"/>
              <a:gd name="connsiteX13" fmla="*/ 587829 w 1404257"/>
              <a:gd name="connsiteY13" fmla="*/ 607423 h 862149"/>
              <a:gd name="connsiteX14" fmla="*/ 620486 w 1404257"/>
              <a:gd name="connsiteY14" fmla="*/ 620486 h 862149"/>
              <a:gd name="connsiteX15" fmla="*/ 731520 w 1404257"/>
              <a:gd name="connsiteY15" fmla="*/ 672737 h 862149"/>
              <a:gd name="connsiteX16" fmla="*/ 777240 w 1404257"/>
              <a:gd name="connsiteY16" fmla="*/ 692332 h 862149"/>
              <a:gd name="connsiteX17" fmla="*/ 960120 w 1404257"/>
              <a:gd name="connsiteY17" fmla="*/ 757646 h 862149"/>
              <a:gd name="connsiteX18" fmla="*/ 1018903 w 1404257"/>
              <a:gd name="connsiteY18" fmla="*/ 770709 h 862149"/>
              <a:gd name="connsiteX19" fmla="*/ 1097280 w 1404257"/>
              <a:gd name="connsiteY19" fmla="*/ 790303 h 862149"/>
              <a:gd name="connsiteX20" fmla="*/ 1254035 w 1404257"/>
              <a:gd name="connsiteY20" fmla="*/ 822960 h 862149"/>
              <a:gd name="connsiteX21" fmla="*/ 1273629 w 1404257"/>
              <a:gd name="connsiteY21" fmla="*/ 836023 h 862149"/>
              <a:gd name="connsiteX22" fmla="*/ 1319349 w 1404257"/>
              <a:gd name="connsiteY22" fmla="*/ 842555 h 862149"/>
              <a:gd name="connsiteX23" fmla="*/ 1345475 w 1404257"/>
              <a:gd name="connsiteY23" fmla="*/ 849086 h 862149"/>
              <a:gd name="connsiteX24" fmla="*/ 1404257 w 1404257"/>
              <a:gd name="connsiteY24" fmla="*/ 862149 h 86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4257" h="862149">
                <a:moveTo>
                  <a:pt x="0" y="0"/>
                </a:moveTo>
                <a:cubicBezTo>
                  <a:pt x="4354" y="10886"/>
                  <a:pt x="8105" y="22033"/>
                  <a:pt x="13063" y="32657"/>
                </a:cubicBezTo>
                <a:cubicBezTo>
                  <a:pt x="23357" y="54715"/>
                  <a:pt x="36452" y="75464"/>
                  <a:pt x="45720" y="97972"/>
                </a:cubicBezTo>
                <a:cubicBezTo>
                  <a:pt x="56886" y="125090"/>
                  <a:pt x="54503" y="146693"/>
                  <a:pt x="71846" y="169817"/>
                </a:cubicBezTo>
                <a:cubicBezTo>
                  <a:pt x="79236" y="179670"/>
                  <a:pt x="89957" y="186592"/>
                  <a:pt x="97972" y="195943"/>
                </a:cubicBezTo>
                <a:cubicBezTo>
                  <a:pt x="146247" y="252263"/>
                  <a:pt x="57084" y="162794"/>
                  <a:pt x="130629" y="254726"/>
                </a:cubicBezTo>
                <a:cubicBezTo>
                  <a:pt x="147940" y="276364"/>
                  <a:pt x="171078" y="292731"/>
                  <a:pt x="189412" y="313509"/>
                </a:cubicBezTo>
                <a:cubicBezTo>
                  <a:pt x="203816" y="329834"/>
                  <a:pt x="213889" y="349711"/>
                  <a:pt x="228600" y="365760"/>
                </a:cubicBezTo>
                <a:cubicBezTo>
                  <a:pt x="238020" y="376036"/>
                  <a:pt x="250981" y="382466"/>
                  <a:pt x="261257" y="391886"/>
                </a:cubicBezTo>
                <a:cubicBezTo>
                  <a:pt x="277145" y="406450"/>
                  <a:pt x="290613" y="423580"/>
                  <a:pt x="306977" y="437606"/>
                </a:cubicBezTo>
                <a:cubicBezTo>
                  <a:pt x="360147" y="483180"/>
                  <a:pt x="344675" y="460225"/>
                  <a:pt x="404949" y="496389"/>
                </a:cubicBezTo>
                <a:cubicBezTo>
                  <a:pt x="488981" y="546808"/>
                  <a:pt x="411100" y="512733"/>
                  <a:pt x="502920" y="561703"/>
                </a:cubicBezTo>
                <a:cubicBezTo>
                  <a:pt x="517550" y="569506"/>
                  <a:pt x="534041" y="573436"/>
                  <a:pt x="548640" y="581297"/>
                </a:cubicBezTo>
                <a:cubicBezTo>
                  <a:pt x="562463" y="588740"/>
                  <a:pt x="574046" y="599905"/>
                  <a:pt x="587829" y="607423"/>
                </a:cubicBezTo>
                <a:cubicBezTo>
                  <a:pt x="598122" y="613037"/>
                  <a:pt x="609813" y="615634"/>
                  <a:pt x="620486" y="620486"/>
                </a:cubicBezTo>
                <a:cubicBezTo>
                  <a:pt x="657724" y="637412"/>
                  <a:pt x="694335" y="655694"/>
                  <a:pt x="731520" y="672737"/>
                </a:cubicBezTo>
                <a:cubicBezTo>
                  <a:pt x="746593" y="679645"/>
                  <a:pt x="761935" y="685955"/>
                  <a:pt x="777240" y="692332"/>
                </a:cubicBezTo>
                <a:cubicBezTo>
                  <a:pt x="829062" y="713925"/>
                  <a:pt x="934752" y="752009"/>
                  <a:pt x="960120" y="757646"/>
                </a:cubicBezTo>
                <a:cubicBezTo>
                  <a:pt x="979714" y="762000"/>
                  <a:pt x="999508" y="765537"/>
                  <a:pt x="1018903" y="770709"/>
                </a:cubicBezTo>
                <a:cubicBezTo>
                  <a:pt x="1105153" y="793709"/>
                  <a:pt x="1011332" y="775979"/>
                  <a:pt x="1097280" y="790303"/>
                </a:cubicBezTo>
                <a:cubicBezTo>
                  <a:pt x="1173243" y="835881"/>
                  <a:pt x="1092282" y="793550"/>
                  <a:pt x="1254035" y="822960"/>
                </a:cubicBezTo>
                <a:cubicBezTo>
                  <a:pt x="1261758" y="824364"/>
                  <a:pt x="1266110" y="833767"/>
                  <a:pt x="1273629" y="836023"/>
                </a:cubicBezTo>
                <a:cubicBezTo>
                  <a:pt x="1288374" y="840447"/>
                  <a:pt x="1304203" y="839801"/>
                  <a:pt x="1319349" y="842555"/>
                </a:cubicBezTo>
                <a:cubicBezTo>
                  <a:pt x="1328181" y="844161"/>
                  <a:pt x="1336643" y="847480"/>
                  <a:pt x="1345475" y="849086"/>
                </a:cubicBezTo>
                <a:cubicBezTo>
                  <a:pt x="1402200" y="859399"/>
                  <a:pt x="1375470" y="847753"/>
                  <a:pt x="1404257" y="862149"/>
                </a:cubicBezTo>
              </a:path>
            </a:pathLst>
          </a:cu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692564" y="2383351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安全区域</a:t>
            </a:r>
            <a:endParaRPr lang="zh-CN" alt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7247" y="139616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选择低饱和度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947247" y="5024405"/>
            <a:ext cx="1736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选择高区分度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877" y="5237368"/>
            <a:ext cx="1424131" cy="13277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8652" y="5237368"/>
            <a:ext cx="1424131" cy="13277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331028" y="5164533"/>
            <a:ext cx="260887" cy="22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119082" y="5154362"/>
            <a:ext cx="260887" cy="22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/>
          <p:cNvSpPr/>
          <p:nvPr/>
        </p:nvSpPr>
        <p:spPr>
          <a:xfrm>
            <a:off x="5174749" y="5806921"/>
            <a:ext cx="955766" cy="94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983143" y="562803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想象如果用黑白打印，区别是否明显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HSB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color whee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7" y="201648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22241" y="4697503"/>
            <a:ext cx="270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Hue (Color wheel)</a:t>
            </a:r>
            <a:endParaRPr lang="zh-CN" altLang="en-US" sz="2400" b="1" dirty="0"/>
          </a:p>
        </p:txBody>
      </p:sp>
      <p:pic>
        <p:nvPicPr>
          <p:cNvPr id="1028" name="Picture 4" descr="saturation color swat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510" y="2617697"/>
            <a:ext cx="3839396" cy="16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3811889" y="4697503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Satuation</a:t>
            </a:r>
            <a:r>
              <a:rPr lang="en-US" altLang="zh-CN" sz="2400" b="1" dirty="0"/>
              <a:t> (Richness: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0-100)</a:t>
            </a:r>
            <a:endParaRPr lang="zh-CN" altLang="en-US" sz="2400" b="1" dirty="0"/>
          </a:p>
        </p:txBody>
      </p:sp>
      <p:pic>
        <p:nvPicPr>
          <p:cNvPr id="1030" name="Picture 6" descr="brightness color swatch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67" y="2618902"/>
            <a:ext cx="3836650" cy="168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8506228" y="4697503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Brightness (0-100)</a:t>
            </a:r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853571" y="5577918"/>
            <a:ext cx="8771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Black: set the brightness to 0%. Hue and saturation can be anything.</a:t>
            </a:r>
            <a:endParaRPr lang="en-US" altLang="zh-CN" dirty="0"/>
          </a:p>
          <a:p>
            <a:r>
              <a:rPr lang="en-US" altLang="zh-CN" dirty="0"/>
              <a:t>White: set the brightness to 100% and the saturation to 0%. Hue can still be anything.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flipH="1">
            <a:off x="10932413" y="1953737"/>
            <a:ext cx="84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Black:</a:t>
            </a:r>
            <a:endParaRPr lang="en-US" altLang="zh-CN" b="1" dirty="0"/>
          </a:p>
          <a:p>
            <a:r>
              <a:rPr lang="en-US" altLang="zh-CN" b="1" dirty="0"/>
              <a:t>B=0</a:t>
            </a:r>
            <a:endParaRPr lang="en-US" altLang="zh-CN" b="1" dirty="0"/>
          </a:p>
        </p:txBody>
      </p:sp>
      <p:sp>
        <p:nvSpPr>
          <p:cNvPr id="13" name="文本框 12"/>
          <p:cNvSpPr txBox="1"/>
          <p:nvPr/>
        </p:nvSpPr>
        <p:spPr>
          <a:xfrm flipH="1">
            <a:off x="7960321" y="1652095"/>
            <a:ext cx="106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White:</a:t>
            </a:r>
            <a:endParaRPr lang="en-US" altLang="zh-CN" b="1" dirty="0"/>
          </a:p>
          <a:p>
            <a:r>
              <a:rPr lang="en-US" altLang="zh-CN" b="1" dirty="0"/>
              <a:t>S=0 and B=100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HSB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8146" y="1875597"/>
            <a:ext cx="6558313" cy="433857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972175" y="1678458"/>
            <a:ext cx="794084" cy="4646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/>
          <p:cNvSpPr/>
          <p:nvPr/>
        </p:nvSpPr>
        <p:spPr>
          <a:xfrm>
            <a:off x="6766259" y="1678457"/>
            <a:ext cx="1844341" cy="159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714003" y="155477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H: 0-180</a:t>
            </a:r>
            <a:endParaRPr lang="zh-CN" altLang="en-US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3282428" y="127308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S: 0-100</a:t>
            </a:r>
            <a:endParaRPr lang="zh-CN" altLang="en-US" b="1" dirty="0"/>
          </a:p>
        </p:txBody>
      </p:sp>
      <p:sp>
        <p:nvSpPr>
          <p:cNvPr id="27" name="右大括号 26"/>
          <p:cNvSpPr/>
          <p:nvPr/>
        </p:nvSpPr>
        <p:spPr>
          <a:xfrm rot="16200000">
            <a:off x="3791590" y="-237575"/>
            <a:ext cx="197140" cy="3953921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大括号 27"/>
          <p:cNvSpPr/>
          <p:nvPr/>
        </p:nvSpPr>
        <p:spPr>
          <a:xfrm rot="10800000">
            <a:off x="1459909" y="2067924"/>
            <a:ext cx="197140" cy="3953921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07946" y="381695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B: 0-100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679" y="2845358"/>
            <a:ext cx="3590350" cy="27026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离散型配色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767165" y="5725489"/>
            <a:ext cx="33326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Yost K E,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Satpathy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A T, Wells D K, et al. Clonal replacement of tumor-specific T cells following PD-1 blockade[J].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medicine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2019, 25(8): 1251-1259.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357" y="1389836"/>
            <a:ext cx="4338890" cy="4254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30466" y="1577788"/>
            <a:ext cx="2680134" cy="1763246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6920755" y="3429000"/>
            <a:ext cx="8606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FBBCBA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7650"/>
          <a:stretch>
            <a:fillRect/>
          </a:stretch>
        </p:blipFill>
        <p:spPr>
          <a:xfrm>
            <a:off x="9188698" y="1577788"/>
            <a:ext cx="2716121" cy="1763246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9914967" y="3429000"/>
            <a:ext cx="860612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#D5B5AC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30466" y="3797467"/>
            <a:ext cx="2680134" cy="1773012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7037296" y="5644476"/>
            <a:ext cx="7440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80D6E1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88698" y="3794554"/>
            <a:ext cx="2716121" cy="17759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10031508" y="5655347"/>
            <a:ext cx="7440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#F59532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离散型配色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767165" y="5725489"/>
            <a:ext cx="33326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Yost K E,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Satpathy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A T, Wells D K, et al. Clonal replacement of tumor-specific T cells following PD-1 blockade[J].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medicine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2019, 25(8): 1251-1259.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357" y="1389836"/>
            <a:ext cx="4338890" cy="42546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920755" y="3429000"/>
            <a:ext cx="8606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#9B9896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31508" y="3432545"/>
            <a:ext cx="8606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#5894C5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37296" y="5644476"/>
            <a:ext cx="7440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#DF5555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31508" y="5655347"/>
            <a:ext cx="8606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#BC83CD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466" y="1510520"/>
            <a:ext cx="2909534" cy="18512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250" y="1474988"/>
            <a:ext cx="2909534" cy="187503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466" y="3719267"/>
            <a:ext cx="2909534" cy="186967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250" y="3694241"/>
            <a:ext cx="2909534" cy="18772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离散型配色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922" y="1657398"/>
            <a:ext cx="7917934" cy="394210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55826" y="5685031"/>
            <a:ext cx="60971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A single-cell transcriptomic atlas characterizes ageing tissues in the mouse[J]. Nature, 2020, 583(7817): 590-595.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83731" y="3198167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审美是主观的，作图的目的是客观的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818" y="1870143"/>
            <a:ext cx="2363726" cy="34528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513" y="2026559"/>
            <a:ext cx="5080087" cy="320023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210364" y="1290724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举例：</a:t>
            </a:r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viridis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配色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186" y="1870143"/>
            <a:ext cx="3053814" cy="375182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620365" y="5389458"/>
            <a:ext cx="60970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Morabito S, Miyoshi E, Michael N, et al. Single-nucleus chromatin accessibility and transcriptomic characterization of Alzheimer’s disease[J].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genetics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2021, 53(8): 1143-1155.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04514" y="138641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有些老师喜欢的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65377" y="3918857"/>
            <a:ext cx="202474" cy="1064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20365" y="5871377"/>
            <a:ext cx="497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在左边和中间的图中，由于深蓝色为大面积背景色，黄色作为重点色被凸显出来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424" y="5871377"/>
            <a:ext cx="3432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在右边的图中，背景色为白色，黄色颜色太浅，反而不明显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个人感觉不好看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01" y="1632449"/>
            <a:ext cx="420052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09" y="2180649"/>
            <a:ext cx="4572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8077744" y="5223357"/>
            <a:ext cx="284933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https://www.sohu.com/a/331969071_466838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64475" y="-107132"/>
            <a:ext cx="11516193" cy="1143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原则</a:t>
            </a:r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1 - </a:t>
            </a:r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拒绝大面积高饱和度配色（感官舒适）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309" y="1495697"/>
            <a:ext cx="2939142" cy="3727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30592" y="5531633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关爱审稿人眼睛，请选择低饱和度配色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8580120" y="2032853"/>
            <a:ext cx="2503714" cy="3116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5471"/>
            <a:ext cx="4875709" cy="390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414596" y="5476213"/>
            <a:ext cx="34045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http://cole-trapnell-lab.github.io/monocle-release/docs/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4475" y="-107132"/>
            <a:ext cx="11516193" cy="1143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原则</a:t>
            </a:r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1 - </a:t>
            </a:r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拒绝大面积高饱和度配色（感官舒适）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0297" y="6251695"/>
            <a:ext cx="44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Monocle2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经典的发育中表达量热图费眼睛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673" y="1522945"/>
            <a:ext cx="2694636" cy="41620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347859" y="1522945"/>
            <a:ext cx="267788" cy="220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00278" y="5685031"/>
            <a:ext cx="459142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Morabito S, Miyoshi E, Michael N, et al. Single-nucleus chromatin accessibility and transcriptomic characterization of Alzheimer’s disease[J].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genetics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2021, 53(8): 1143-1155.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0278" y="6219038"/>
            <a:ext cx="432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不论这个配色怎么样，至少舒适度好多了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部分配色示例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37" y="4391365"/>
            <a:ext cx="6955971" cy="217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210364" y="1290724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举例：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包</a:t>
            </a:r>
            <a:r>
              <a:rPr lang="en-US" altLang="zh-CN" sz="24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ggsci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固有配色方案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8814" y="386039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JAMA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36" y="1870143"/>
            <a:ext cx="6955971" cy="217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398814" y="1752389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UCSCGB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82200" y="276862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饱和度过高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不好看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2200" y="505069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饱和度低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但是好看吗？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4" y="2548223"/>
            <a:ext cx="4174486" cy="287575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78"/>
          <a:stretch>
            <a:fillRect/>
          </a:stretch>
        </p:blipFill>
        <p:spPr>
          <a:xfrm rot="5400000">
            <a:off x="4487946" y="1244045"/>
            <a:ext cx="346167" cy="139220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789393" y="5656484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比较好看的连续型配色：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饱和度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色相渐变带来的明度渐变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2" r="20145"/>
          <a:stretch>
            <a:fillRect/>
          </a:stretch>
        </p:blipFill>
        <p:spPr>
          <a:xfrm rot="5400000">
            <a:off x="3163849" y="1233155"/>
            <a:ext cx="346166" cy="139220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554" y="6389445"/>
            <a:ext cx="5857875" cy="381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部分配色示例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364" y="1290724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举例：网络流行色卡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45" y="2498820"/>
            <a:ext cx="4096741" cy="30292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9"/>
          <a:stretch>
            <a:fillRect/>
          </a:stretch>
        </p:blipFill>
        <p:spPr>
          <a:xfrm>
            <a:off x="8610600" y="1768155"/>
            <a:ext cx="1905043" cy="3063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64283" y="5652814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第二个色卡真的好吗？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如果作为不同细胞类型的配色，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这种连续变化可能会不方便区分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69726" y="5652814"/>
            <a:ext cx="790303" cy="427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b="57"/>
          <a:stretch>
            <a:fillRect/>
          </a:stretch>
        </p:blipFill>
        <p:spPr>
          <a:xfrm>
            <a:off x="5278494" y="1511556"/>
            <a:ext cx="5929437" cy="40423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118703" y="1345575"/>
            <a:ext cx="4338917" cy="546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55300" y="5809510"/>
            <a:ext cx="1147483" cy="233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20142" y="5594066"/>
            <a:ext cx="53877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Qu J, Yang F, Zhu T, et al. A reference single-cell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regulomic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and transcriptomic map of cynomolgus monkeys[J].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communications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2022, 13(1): 4069.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原则</a:t>
            </a:r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2 - </a:t>
            </a:r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重点突出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6768" y="144754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单重点色：透明度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颜色从高到低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89" y="2123519"/>
            <a:ext cx="3186994" cy="28184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3367" y="5594066"/>
            <a:ext cx="34804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Schep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A N, Wu B,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Buenrostro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J D, et al.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chromVAR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inferring transcription-factor-associated accessibility from single-cell epigenomic data[J].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methods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2017, 14(10): 975-978.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65932" y="6195774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单重点色的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scale bar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最小值用白色和灰色有限制吗？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367" y="1892419"/>
            <a:ext cx="690708" cy="546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118703" y="1345575"/>
            <a:ext cx="4338917" cy="546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55300" y="5809510"/>
            <a:ext cx="1147483" cy="233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原则</a:t>
            </a:r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2 - </a:t>
            </a:r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重点突出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6768" y="144754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单重点色：透明度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颜色从高到低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65932" y="6195774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单重点色的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scale bar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最小值用白色和灰色有限制吗？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367" y="1892419"/>
            <a:ext cx="690708" cy="546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5300" y="2104090"/>
            <a:ext cx="3714956" cy="34635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89" y="2123519"/>
            <a:ext cx="3186994" cy="28184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83367" y="5594066"/>
            <a:ext cx="34804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Schep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A N, Wu B,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Buenrostro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J D, et al.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chromVAR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inferring transcription-factor-associated accessibility from single-cell epigenomic data[J].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methods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2017, 14(10): 975-978.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32482" y="5567597"/>
            <a:ext cx="459142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Morabito S, Miyoshi E, Michael N, et al. Single-nucleus chromatin accessibility and transcriptomic characterization of Alzheimer’s disease[J].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genetics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2021, 53(8): 1143-1155.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74947" y="1928687"/>
            <a:ext cx="690708" cy="546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209946" y="1873926"/>
            <a:ext cx="690708" cy="546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960202" y="50145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散点图最小值为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浅灰色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散点的颜色为白色则看不见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736195" y="505503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热图最小值为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白色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热图中位置固定，可以没有颜色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74659" y="1174120"/>
            <a:ext cx="4338917" cy="546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55300" y="6188332"/>
            <a:ext cx="1147483" cy="233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377483" y="1172969"/>
            <a:ext cx="114370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标题 1"/>
          <p:cNvSpPr txBox="1"/>
          <p:nvPr/>
        </p:nvSpPr>
        <p:spPr>
          <a:xfrm>
            <a:off x="364476" y="292894"/>
            <a:ext cx="9027717" cy="743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原则</a:t>
            </a:r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2 - </a:t>
            </a:r>
            <a:r>
              <a:rPr lang="zh-CN" altLang="en-US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重点突出</a:t>
            </a:r>
            <a:endParaRPr lang="zh-CN" altLang="en-US" sz="4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31944-137A-441E-83DE-0B07F22B2B4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166806" y="2116944"/>
            <a:ext cx="385354" cy="450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l="42266" t="9669" b="8964"/>
          <a:stretch>
            <a:fillRect/>
          </a:stretch>
        </p:blipFill>
        <p:spPr>
          <a:xfrm>
            <a:off x="877513" y="2807046"/>
            <a:ext cx="4338917" cy="182900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06035" y="4777943"/>
            <a:ext cx="457509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Schep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A N, Wu B,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Buenrostro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J D, et al. </a:t>
            </a:r>
            <a:r>
              <a:rPr lang="en-US" altLang="zh-CN" sz="1050" dirty="0" err="1">
                <a:latin typeface="Arial" panose="020B0604020202020204" pitchFamily="34" charset="0"/>
                <a:cs typeface="Arial" panose="020B0604020202020204" pitchFamily="34" charset="0"/>
              </a:rPr>
              <a:t>chromVAR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: inferring transcription-factor-associated accessibility from single-cell epigenomic data[J].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methods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2017, 14(10): 975-978.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/>
          <a:srcRect r="34340"/>
          <a:stretch>
            <a:fillRect/>
          </a:stretch>
        </p:blipFill>
        <p:spPr>
          <a:xfrm>
            <a:off x="6194539" y="2590931"/>
            <a:ext cx="3609861" cy="208686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981130" y="1447542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双重点色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type 2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：两端深中间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亮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突出变化趋势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94539" y="4748726"/>
            <a:ext cx="4591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Morabito S, Miyoshi E, Michael N, et al. Single-nucleus chromatin accessibility and transcriptomic characterization of Alzheimer’s disease[J].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Nature genetics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, 2021, 53(8): 1143-1155.</a:t>
            </a: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bioRxiv preprint doi: https://doi.org/10.1101/2023.03.23.533992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6768" y="1447542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双重点色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type1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：两端深中间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浅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突出两端的分值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5932" y="6195774"/>
            <a:ext cx="333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Tips: 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单细胞分群的潜在性质？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15" y="2399975"/>
            <a:ext cx="2366980" cy="23479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57954" y="2259874"/>
            <a:ext cx="502920" cy="450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392193" y="1840192"/>
            <a:ext cx="274305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个人觉得这个图用单重点色更能凸显重点，</a:t>
            </a:r>
            <a:endParaRPr lang="en-US" altLang="zh-C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但是这个配的很好看，可以当个例外</a:t>
            </a:r>
            <a:endParaRPr lang="en-US" altLang="zh-C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Again: </a:t>
            </a:r>
            <a:r>
              <a:rPr lang="zh-CN" alt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审美是很主观的</a:t>
            </a:r>
            <a:endParaRPr lang="zh-CN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箭头: 下 15"/>
          <p:cNvSpPr/>
          <p:nvPr/>
        </p:nvSpPr>
        <p:spPr>
          <a:xfrm>
            <a:off x="11214847" y="2259874"/>
            <a:ext cx="73959" cy="3077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1.0610236220472,&quot;left&quot;:466.9658267716535,&quot;top&quot;:124.23527559055117,&quot;width&quot;:470.4214960629921}"/>
</p:tagLst>
</file>

<file path=ppt/tags/tag2.xml><?xml version="1.0" encoding="utf-8"?>
<p:tagLst xmlns:p="http://schemas.openxmlformats.org/presentationml/2006/main">
  <p:tag name="KSO_WM_DIAGRAM_VIRTUALLY_FRAME" val="{&quot;height&quot;:341.0610236220472,&quot;left&quot;:466.9658267716535,&quot;top&quot;:124.23527559055117,&quot;width&quot;:470.4214960629921}"/>
</p:tagLst>
</file>

<file path=ppt/tags/tag3.xml><?xml version="1.0" encoding="utf-8"?>
<p:tagLst xmlns:p="http://schemas.openxmlformats.org/presentationml/2006/main">
  <p:tag name="KSO_WM_DIAGRAM_VIRTUALLY_FRAME" val="{&quot;height&quot;:341.0610236220472,&quot;left&quot;:466.9658267716535,&quot;top&quot;:124.23527559055117,&quot;width&quot;:470.4214960629921}"/>
</p:tagLst>
</file>

<file path=ppt/tags/tag4.xml><?xml version="1.0" encoding="utf-8"?>
<p:tagLst xmlns:p="http://schemas.openxmlformats.org/presentationml/2006/main">
  <p:tag name="KSO_WM_DIAGRAM_VIRTUALLY_FRAME" val="{&quot;height&quot;:341.0610236220472,&quot;left&quot;:466.9658267716535,&quot;top&quot;:124.23527559055117,&quot;width&quot;:470.4214960629921}"/>
</p:tagLst>
</file>

<file path=ppt/tags/tag5.xml><?xml version="1.0" encoding="utf-8"?>
<p:tagLst xmlns:p="http://schemas.openxmlformats.org/presentationml/2006/main">
  <p:tag name="KSO_WM_DIAGRAM_VIRTUALLY_FRAME" val="{&quot;height&quot;:341.0610236220472,&quot;left&quot;:466.9658267716535,&quot;top&quot;:124.23527559055117,&quot;width&quot;:470.4214960629921}"/>
</p:tagLst>
</file>

<file path=ppt/tags/tag6.xml><?xml version="1.0" encoding="utf-8"?>
<p:tagLst xmlns:p="http://schemas.openxmlformats.org/presentationml/2006/main">
  <p:tag name="KSO_WM_DIAGRAM_VIRTUALLY_FRAME" val="{&quot;height&quot;:341.0610236220472,&quot;left&quot;:466.9658267716535,&quot;top&quot;:124.23527559055117,&quot;width&quot;:470.4214960629921}"/>
</p:tagLst>
</file>

<file path=ppt/tags/tag7.xml><?xml version="1.0" encoding="utf-8"?>
<p:tagLst xmlns:p="http://schemas.openxmlformats.org/presentationml/2006/main">
  <p:tag name="KSO_WM_DIAGRAM_VIRTUALLY_FRAME" val="{&quot;height&quot;:341.0610236220472,&quot;left&quot;:466.9658267716535,&quot;top&quot;:124.23527559055117,&quot;width&quot;:470.4214960629921}"/>
</p:tagLst>
</file>

<file path=ppt/tags/tag8.xml><?xml version="1.0" encoding="utf-8"?>
<p:tagLst xmlns:p="http://schemas.openxmlformats.org/presentationml/2006/main">
  <p:tag name="KSO_WM_DIAGRAM_VIRTUALLY_FRAME" val="{&quot;height&quot;:341.0610236220472,&quot;left&quot;:466.9658267716535,&quot;top&quot;:124.23527559055117,&quot;width&quot;:470.421496062992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3071</Words>
  <Application>WPS 演示</Application>
  <PresentationFormat>宽屏</PresentationFormat>
  <Paragraphs>201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黑体</vt:lpstr>
      <vt:lpstr>Avenir Next</vt:lpstr>
      <vt:lpstr>Segoe Print</vt:lpstr>
      <vt:lpstr>等线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睿颖</dc:creator>
  <cp:lastModifiedBy>陈睿颖</cp:lastModifiedBy>
  <cp:revision>116</cp:revision>
  <dcterms:created xsi:type="dcterms:W3CDTF">2023-03-27T03:04:00Z</dcterms:created>
  <dcterms:modified xsi:type="dcterms:W3CDTF">2025-07-12T08:08:39Z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B4B36D35E2504094A153FCE412971E31_12</vt:lpwstr>
  </property>
  <property fmtid="{D5CDD505-2E9C-101B-9397-08002B2CF9AE}" pid="3" name="KSOProductBuildVer">
    <vt:lpwstr>2052-12.1.0.20784</vt:lpwstr>
  </property>
</Properties>
</file>